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59" r:id="rId7"/>
    <p:sldId id="261" r:id="rId8"/>
    <p:sldId id="278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3" r:id="rId19"/>
    <p:sldId id="275" r:id="rId20"/>
    <p:sldId id="276" r:id="rId21"/>
    <p:sldId id="27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5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8C1FE-4194-47BE-B2B3-5616B56C81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46AAFE-ECED-4627-9142-204930E0A2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1115BC-C328-49BD-9F07-35FBD7E39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0465-8A30-41D2-ADEC-6EC96CD51025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20ACFB-2976-489C-8D09-6ABABC731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FD4B5-B7A2-43BB-AFD0-814665080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70FB5-A58E-48B1-8184-91965838D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897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16928-2FEE-4269-AF36-65944CE90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5D491B-0B51-4C47-AA63-E8450FA442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BB75E-A675-4DCC-82A0-F2A13683B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0465-8A30-41D2-ADEC-6EC96CD51025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EE9A5D-B091-4229-BF81-3C37F4013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E7E2E6-B954-4F09-A8CA-2AEA9550C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70FB5-A58E-48B1-8184-91965838D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490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26E250-D33B-476B-8BDD-1AEA3CD509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C7B2B4-3388-4279-889F-FECED1BD9E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B20AA-A9A7-4F95-8FBC-2F6BC42CF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0465-8A30-41D2-ADEC-6EC96CD51025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C5B55-7A7B-4CE1-8AD1-1D53F5308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6ACD08-8F80-4D84-B7AC-03659BB15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70FB5-A58E-48B1-8184-91965838D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06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DD07F-4B31-451E-A6CE-41EC02396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34674-BD62-4B6B-A87D-50424DD6C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670536-0F60-41C4-96EE-DD9F438AD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0465-8A30-41D2-ADEC-6EC96CD51025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8E3E68-9A4D-4B2A-9286-3ED99491E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10DEF-0632-4825-B2FE-F2F515C55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70FB5-A58E-48B1-8184-91965838D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538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C7C60-37EA-4DFF-A20A-836D6AE71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2D2056-386E-48DE-9778-2F392E9A3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4B9C9-B577-440C-996A-5668D675A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0465-8A30-41D2-ADEC-6EC96CD51025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83AD14-5F38-4C81-8437-72479AFA1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E074F-2553-436B-B51A-639D2ABD5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70FB5-A58E-48B1-8184-91965838D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387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1A2F9-70E0-4625-9F2A-41A35D3AE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3482B-14CD-4A64-BD06-84F272DE6F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BABB19-5177-41E4-A773-CD877F1F39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8BECA4-5459-4087-B655-10443836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0465-8A30-41D2-ADEC-6EC96CD51025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C7A174-EE45-4980-B534-F1B4A898F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B769C6-4165-4E17-94C9-45781AB6A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70FB5-A58E-48B1-8184-91965838D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224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4F1D5-768A-418F-938D-5406B36FB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62D07E-A01B-43EA-A653-15CCE2B47E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22482B-308F-41CC-9EEF-3D5D13BCC9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8D8885-547E-4BC3-9D32-4AE9039C53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6674B7-837E-4B5E-8640-731C47C23A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B841CD-0222-422C-BE6A-4532AC330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0465-8A30-41D2-ADEC-6EC96CD51025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D05C4A-4FCC-4882-B403-5F0BD719F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71FAE5-D846-4EDF-A4BD-D0AEE6410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70FB5-A58E-48B1-8184-91965838D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410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0B31A-7D12-4998-B543-D0E9D896C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7C0EFC-4B34-4F31-857D-6FA44A64F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0465-8A30-41D2-ADEC-6EC96CD51025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839321-C8FB-49A7-8C94-299FB7555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3494A2-096E-46CC-B8AE-0C0292A07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70FB5-A58E-48B1-8184-91965838D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940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D00431-54B8-479D-88E3-AA123660A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0465-8A30-41D2-ADEC-6EC96CD51025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EA3ABB-AB6D-4DEA-9EE6-53D93CC24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D6EFD0-E137-4DD5-B0E9-997D7BE7B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70FB5-A58E-48B1-8184-91965838D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880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51E9E-77F8-4E5A-B33F-5E2A611B3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22B4A-C7E9-455F-BDCF-FCB0CEF24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FFE9C3-880C-4080-B3E6-37756CA81D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FCA7AE-E851-46F8-9324-AFDF295A2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0465-8A30-41D2-ADEC-6EC96CD51025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E0E771-FA1A-4922-B017-3062B5513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117DB-C255-4314-AD41-82D0D1FF8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70FB5-A58E-48B1-8184-91965838D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199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42E72-82EB-45D3-AE32-36F196AE1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95A36E-B1A4-40A6-B6D9-88A42AE66C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E0222B-0200-472E-9C1E-F9D3406762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4C4099-9CF3-47C1-9A35-92E01A686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40465-8A30-41D2-ADEC-6EC96CD51025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81C812-8219-4C8E-8F3E-DCFF5E0E3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B55743-5A1E-48D2-B453-1A5D7C1D9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70FB5-A58E-48B1-8184-91965838D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093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3F43A6-B8F2-434A-BE00-742A7851E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148497-5458-4630-878E-CB20C89694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237C4C-EA9A-4B95-AE76-735EEE3B08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40465-8A30-41D2-ADEC-6EC96CD51025}" type="datetimeFigureOut">
              <a:rPr lang="en-US" smtClean="0"/>
              <a:t>11/1/2023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A58EE9-6088-4DE3-A417-B41474A155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427893-4CC2-4EE4-ADE0-D52A78BB25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370FB5-A58E-48B1-8184-91965838D2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76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dean.hintz@safe.com" TargetMode="External"/><Relationship Id="rId2" Type="http://schemas.openxmlformats.org/officeDocument/2006/relationships/hyperlink" Target="http://www.safe.com/fm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community.safe.com/s/article/gml-writing-with-application-schema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1B451-6BC4-49E1-84EB-9366101F77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Code Sprint 2023: </a:t>
            </a:r>
            <a:br>
              <a:rPr lang="en-US" dirty="0"/>
            </a:br>
            <a:r>
              <a:rPr lang="en-US" dirty="0"/>
              <a:t>MUDDI GML Writing with FME</a:t>
            </a:r>
            <a:br>
              <a:rPr lang="en-US" dirty="0"/>
            </a:br>
            <a:r>
              <a:rPr lang="en-US" dirty="0"/>
              <a:t>CityGML3 Tests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200E4-FDD0-4A41-92A7-A848B61D10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Dean Hintz</a:t>
            </a:r>
          </a:p>
          <a:p>
            <a:r>
              <a:rPr lang="en-US" dirty="0"/>
              <a:t>Trent </a:t>
            </a:r>
            <a:r>
              <a:rPr lang="en-US" dirty="0" err="1"/>
              <a:t>Kading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276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7ABA9-F8D2-4F0D-9CEB-668ECC6C3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Montreal CityGML2 to 3: FME Workflow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D2C877-EED1-4692-858D-804312B45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224" y="1347411"/>
            <a:ext cx="10394576" cy="5510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190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E56FF-50F3-4170-8AC5-8ECC9D952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Montreal CityGML2 to 3: 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B351A-C9D7-4E7E-8283-20ADF1E02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608D5B-0B20-4BAE-84AD-C025DBE36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9511553" cy="5112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447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869E5-73EC-43F7-98EE-3899BA532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IFC Input: Duplex_A_20110907.ifc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507D5-FE48-41F2-9D56-1F838E4FE1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29EF3E-D526-476A-9FB6-9FBBAC18D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51610"/>
            <a:ext cx="10058400" cy="540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1158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869E5-73EC-43F7-98EE-3899BA532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IFC to CityGML3 FME workflow (Dave Campanas)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8151D4-4D40-4815-96E0-FEF6839B1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04433"/>
            <a:ext cx="9762565" cy="5247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4908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7EDB8-745D-48B1-9BE8-C303D909D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67D9B-5C6F-4CD3-B950-8100ECCE1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6B8F6A-9994-4F60-BCEC-AB25FB5671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47" y="0"/>
            <a:ext cx="11922106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C20603F-67C0-4E0F-80C0-AD8D73F8615A}"/>
              </a:ext>
            </a:extLst>
          </p:cNvPr>
          <p:cNvSpPr txBox="1">
            <a:spLocks/>
          </p:cNvSpPr>
          <p:nvPr/>
        </p:nvSpPr>
        <p:spPr>
          <a:xfrm>
            <a:off x="8274423" y="517525"/>
            <a:ext cx="3621741" cy="11731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IFC to CityGML3 FME workflow pt1</a:t>
            </a:r>
          </a:p>
        </p:txBody>
      </p:sp>
    </p:spTree>
    <p:extLst>
      <p:ext uri="{BB962C8B-B14F-4D97-AF65-F5344CB8AC3E}">
        <p14:creationId xmlns:p14="http://schemas.microsoft.com/office/powerpoint/2010/main" val="14290368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53BA-89A1-45C9-89CE-22771EFD8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C27C6-8AE2-444F-A6C0-A28192EF23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B3234A-9A1B-49D2-B3B5-DA93C8F64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" y="0"/>
            <a:ext cx="12188052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274A67B-6E9E-4887-82FA-2C83C5B8ED39}"/>
              </a:ext>
            </a:extLst>
          </p:cNvPr>
          <p:cNvSpPr txBox="1">
            <a:spLocks/>
          </p:cNvSpPr>
          <p:nvPr/>
        </p:nvSpPr>
        <p:spPr>
          <a:xfrm>
            <a:off x="7879976" y="4399243"/>
            <a:ext cx="3621741" cy="11731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IFC to CityGML3 FME workflow pt2</a:t>
            </a:r>
          </a:p>
        </p:txBody>
      </p:sp>
    </p:spTree>
    <p:extLst>
      <p:ext uri="{BB962C8B-B14F-4D97-AF65-F5344CB8AC3E}">
        <p14:creationId xmlns:p14="http://schemas.microsoft.com/office/powerpoint/2010/main" val="2814211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6E9C9-CE97-45D9-BB3D-D7DA56541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IFC to CityGML3 FME workflow pt3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41A8C-C655-4C06-97D3-21008A9AF2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1CE2F0-A733-4F26-9D51-477229024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95225"/>
            <a:ext cx="12192000" cy="379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9673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52E2A-9548-4B7C-8D77-9F7140B3E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6"/>
            <a:ext cx="10654553" cy="779462"/>
          </a:xfrm>
        </p:spPr>
        <p:txBody>
          <a:bodyPr>
            <a:normAutofit fontScale="90000"/>
          </a:bodyPr>
          <a:lstStyle/>
          <a:p>
            <a:r>
              <a:rPr lang="en-US" dirty="0"/>
              <a:t>CityGML3 output: </a:t>
            </a:r>
            <a:r>
              <a:rPr lang="en-US" dirty="0" err="1"/>
              <a:t>BuildingConstructiveElement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8E90D-1BCA-4B48-8CBC-A8FFACC470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E7BC27-74A4-48DC-B45C-FB3B2BA10C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444" y="1205866"/>
            <a:ext cx="10515600" cy="565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5539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31C13-DB18-4629-AFC9-D36C0A924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92710"/>
          </a:xfrm>
        </p:spPr>
        <p:txBody>
          <a:bodyPr>
            <a:normAutofit/>
          </a:bodyPr>
          <a:lstStyle/>
          <a:p>
            <a:r>
              <a:rPr lang="en-US" sz="3600" dirty="0"/>
              <a:t>CityGML3 output: </a:t>
            </a:r>
            <a:r>
              <a:rPr lang="en-US" sz="3600" dirty="0" err="1"/>
              <a:t>BuildingRoom</a:t>
            </a:r>
            <a:r>
              <a:rPr lang="en-US" sz="3600" dirty="0"/>
              <a:t> with generic attributes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EE6EC5-C4F8-4A6B-9A1B-1651E465F0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D804AD-2BF8-4E9E-BDE4-981328AE8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91347"/>
            <a:ext cx="9798424" cy="5266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4230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31C13-DB18-4629-AFC9-D36C0A924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92710"/>
          </a:xfrm>
        </p:spPr>
        <p:txBody>
          <a:bodyPr>
            <a:normAutofit/>
          </a:bodyPr>
          <a:lstStyle/>
          <a:p>
            <a:r>
              <a:rPr lang="en-US" sz="3600" dirty="0"/>
              <a:t>CityGML3 output: </a:t>
            </a:r>
            <a:r>
              <a:rPr lang="en-US" sz="3600" dirty="0" err="1"/>
              <a:t>BuildingRoom</a:t>
            </a:r>
            <a:r>
              <a:rPr lang="en-US" sz="3600" dirty="0"/>
              <a:t> with generic attributes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EE6EC5-C4F8-4A6B-9A1B-1651E465F0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D804AD-2BF8-4E9E-BDE4-981328AE8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91347"/>
            <a:ext cx="9798424" cy="5266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354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78190-CE12-4250-9BF8-43D00B09F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0C1D0-75F2-4FDD-8063-5CC741D3C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5EF0BF-18B6-4ED8-9FC7-DF34E7A86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6152F1-8B81-4A5B-B7CD-AFFFA6545E09}"/>
              </a:ext>
            </a:extLst>
          </p:cNvPr>
          <p:cNvSpPr txBox="1"/>
          <p:nvPr/>
        </p:nvSpPr>
        <p:spPr>
          <a:xfrm>
            <a:off x="152399" y="1296988"/>
            <a:ext cx="4538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 data: Burnaby Sanitary Sewer - </a:t>
            </a:r>
            <a:r>
              <a:rPr lang="en-US" dirty="0" err="1"/>
              <a:t>GeoJSON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4779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BE874-BBE2-4335-B71C-CEAB486F6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4078A-EF1E-43F2-919B-87A38433E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660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MUDDI with FME</a:t>
            </a:r>
          </a:p>
          <a:p>
            <a:r>
              <a:rPr lang="en-US" dirty="0"/>
              <a:t>Wrote to MUDDI GML</a:t>
            </a:r>
          </a:p>
          <a:p>
            <a:r>
              <a:rPr lang="en-US" dirty="0"/>
              <a:t>Captured multiple geometry types: points, lines, polygons, 2d,3d</a:t>
            </a:r>
          </a:p>
          <a:p>
            <a:r>
              <a:rPr lang="en-US" dirty="0"/>
              <a:t>Populated complex schema elements including topology </a:t>
            </a:r>
            <a:r>
              <a:rPr lang="en-US" dirty="0" err="1"/>
              <a:t>xlink_hrefs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CityGML3 with FME</a:t>
            </a:r>
          </a:p>
          <a:p>
            <a:r>
              <a:rPr lang="en-US" dirty="0"/>
              <a:t>Converted CityGML2 to 3 but still losing appearances (support coming with CityGML3 writer in 2024 Q1</a:t>
            </a:r>
          </a:p>
          <a:p>
            <a:r>
              <a:rPr lang="en-US" dirty="0"/>
              <a:t>IFC to CityGML3 – now able to store IFC spaces as rooms and support a range of other new CityGML3 feature types and properties (Story)</a:t>
            </a:r>
          </a:p>
          <a:p>
            <a:r>
              <a:rPr lang="en-US" dirty="0"/>
              <a:t>Read output back in with new CityGML3 reader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2204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42E0D-D5C0-4FEA-9A86-E4B95CE68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606BB-C5FB-45DA-B6A1-574984946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>
              <a:hlinkClick r:id="rId2"/>
            </a:endParaRPr>
          </a:p>
          <a:p>
            <a:pPr marL="0" indent="0" algn="ctr">
              <a:buNone/>
            </a:pPr>
            <a:endParaRPr lang="en-US" dirty="0">
              <a:hlinkClick r:id="rId2"/>
            </a:endParaRPr>
          </a:p>
          <a:p>
            <a:pPr marL="0" indent="0" algn="ctr">
              <a:buNone/>
            </a:pPr>
            <a:r>
              <a:rPr lang="en-US" dirty="0">
                <a:hlinkClick r:id="rId3"/>
              </a:rPr>
              <a:t>dean.hintz@safe.com</a:t>
            </a:r>
            <a:r>
              <a:rPr lang="en-US" dirty="0"/>
              <a:t> 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www.safe.com/fme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330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33F06-84ED-41D7-8879-010AFCA65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D0D48-FA57-458F-9042-5A17B3933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86EFE2-3088-4F58-BACA-D686C26D3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5125"/>
            <a:ext cx="12192000" cy="6553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B8B4A03-3B80-4E08-AC5B-61D136CB8B30}"/>
              </a:ext>
            </a:extLst>
          </p:cNvPr>
          <p:cNvSpPr txBox="1"/>
          <p:nvPr/>
        </p:nvSpPr>
        <p:spPr>
          <a:xfrm>
            <a:off x="4679576" y="5942568"/>
            <a:ext cx="50417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FME Workflow: Burnaby </a:t>
            </a:r>
            <a:r>
              <a:rPr lang="en-US" dirty="0" err="1"/>
              <a:t>GeoJSON</a:t>
            </a:r>
            <a:r>
              <a:rPr lang="en-US" dirty="0"/>
              <a:t> to MUDDI GML</a:t>
            </a:r>
          </a:p>
        </p:txBody>
      </p:sp>
    </p:spTree>
    <p:extLst>
      <p:ext uri="{BB962C8B-B14F-4D97-AF65-F5344CB8AC3E}">
        <p14:creationId xmlns:p14="http://schemas.microsoft.com/office/powerpoint/2010/main" val="3496718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529F9-DB1A-4D8E-B44C-87D049192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Transform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A3ADC-9B28-4A3B-BEA0-D005FE2BF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Read </a:t>
            </a:r>
            <a:r>
              <a:rPr lang="en-US" dirty="0" err="1"/>
              <a:t>GeoJSON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Generate and convert timestamps to ISO format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Map attributes from source to MUDDI schema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missing attributes, including all required attributes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parent network features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Generate </a:t>
            </a:r>
            <a:r>
              <a:rPr lang="en-US" dirty="0" err="1"/>
              <a:t>gml_ids</a:t>
            </a:r>
            <a:r>
              <a:rPr lang="en-US" dirty="0"/>
              <a:t> from UUIDs and </a:t>
            </a:r>
            <a:r>
              <a:rPr lang="en-US" dirty="0" err="1"/>
              <a:t>gml_parent_ids</a:t>
            </a:r>
            <a:r>
              <a:rPr lang="en-US" dirty="0"/>
              <a:t> to associate network elements with parent networks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Set geometry property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Write MUDDI GML using ApplicationSchema.xsd from Interactive Instruments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Note: GML writer - Import Schema: 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https://community.safe.com/s/article/gml-writing-with-application-schemas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1403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29389-9459-4461-AA26-86F0EA0C6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Validation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8A5F9-E9A0-451B-B673-67239EFA55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XML Validation: Error in ‘./MUDDIgmlTest.xml' on line 16, column 16: 'element 'geometry' is not allowed for content model</a:t>
            </a:r>
            <a:r>
              <a:rPr lang="en-US" sz="2300" dirty="0"/>
              <a:t> '(</a:t>
            </a:r>
            <a:r>
              <a:rPr lang="en-US" sz="2300" dirty="0" err="1"/>
              <a:t>metaDataProperty</a:t>
            </a:r>
            <a:r>
              <a:rPr lang="en-US" sz="2300" dirty="0"/>
              <a:t>*,description?,</a:t>
            </a:r>
            <a:r>
              <a:rPr lang="en-US" sz="2300" dirty="0" err="1"/>
              <a:t>descriptionReference</a:t>
            </a:r>
            <a:r>
              <a:rPr lang="en-US" sz="2300" dirty="0"/>
              <a:t>?,</a:t>
            </a:r>
            <a:r>
              <a:rPr lang="en-US" sz="2300" dirty="0" err="1"/>
              <a:t>identifier?,name</a:t>
            </a:r>
            <a:r>
              <a:rPr lang="en-US" sz="2300" dirty="0"/>
              <a:t>*,boundedBy?,location?,businessContact,certification?,dataOwner?,dataOwnerUniqueID?,dataProviderUniqueID?,dataProvider,dataSensitivityLevel?,dateDataCollected?,dateOfLastStatusChange?,description?,featureType?,guidance*,horizontalCRS,measurementUnits?,operationalStatus?,originalDateDataCollected?,systemID,systemLoadDate,version?,objectID,verticalCRS?,recordID,encloses?,enclosedBy*,centroidXYZ?,depth?,depthMethod?,enhancedMeasures?,enhancedMeasuresProximity?,horizontalAccuracy?,horizontalMeasurementMethod?,intendedPermanence?,emergencyContact,localeReference*,locationType?,assetName?,assetOwner?,assetOwnerID?,operator?,qualityLevel?,undergroundStatus?,material?,verticalAccuracy?,colour?,azimuth,container?,dateOfInstallation?,insideHeight?,insideLength?,insideWidth?,isAuxiliary?,isCathodicProtected?,isEncased?,isNPS?,outsideHeight?,outsideLength?,outsideWidth?,protectiveMaterial?,utilitySubType?,utilityType?,wallThickness?,siteOf?,accessoryType,associatedAssets*,</a:t>
            </a:r>
            <a:r>
              <a:rPr lang="en-US" sz="2300" dirty="0" err="1"/>
              <a:t>hasAccessory</a:t>
            </a:r>
            <a:r>
              <a:rPr lang="en-US" sz="2300" dirty="0"/>
              <a:t>?,</a:t>
            </a:r>
            <a:r>
              <a:rPr lang="en-US" sz="2300" dirty="0" err="1"/>
              <a:t>accessType</a:t>
            </a:r>
            <a:r>
              <a:rPr lang="en-US" sz="2300" dirty="0"/>
              <a:t>?,</a:t>
            </a:r>
            <a:r>
              <a:rPr lang="en-US" sz="2300" dirty="0" err="1"/>
              <a:t>numberOfCovers</a:t>
            </a:r>
            <a:r>
              <a:rPr lang="en-US" sz="2300" dirty="0"/>
              <a:t>?,geometry)‘’</a:t>
            </a:r>
          </a:p>
          <a:p>
            <a:pPr marL="0" indent="0">
              <a:buNone/>
            </a:pPr>
            <a:r>
              <a:rPr lang="en-US" i="1" dirty="0"/>
              <a:t>Required: </a:t>
            </a:r>
            <a:r>
              <a:rPr lang="en-US" i="1" dirty="0" err="1"/>
              <a:t>businessContact</a:t>
            </a:r>
            <a:r>
              <a:rPr lang="en-US" i="1" dirty="0"/>
              <a:t>, </a:t>
            </a:r>
            <a:r>
              <a:rPr lang="en-US" i="1" dirty="0" err="1"/>
              <a:t>dataProvider</a:t>
            </a:r>
            <a:r>
              <a:rPr lang="en-US" i="1" dirty="0"/>
              <a:t>, </a:t>
            </a:r>
            <a:r>
              <a:rPr lang="en-US" i="1" dirty="0" err="1"/>
              <a:t>horizontalCRS</a:t>
            </a:r>
            <a:r>
              <a:rPr lang="en-US" i="1" dirty="0"/>
              <a:t>, </a:t>
            </a:r>
            <a:r>
              <a:rPr lang="en-US" i="1" dirty="0" err="1"/>
              <a:t>objectID</a:t>
            </a:r>
            <a:r>
              <a:rPr lang="en-US" i="1" dirty="0"/>
              <a:t>, </a:t>
            </a:r>
            <a:r>
              <a:rPr lang="en-US" i="1" dirty="0" err="1"/>
              <a:t>recordID</a:t>
            </a:r>
            <a:r>
              <a:rPr lang="en-US" i="1" dirty="0"/>
              <a:t>, </a:t>
            </a:r>
            <a:r>
              <a:rPr lang="en-US" i="1" dirty="0" err="1"/>
              <a:t>emergencyContact</a:t>
            </a:r>
            <a:r>
              <a:rPr lang="en-US" i="1" dirty="0"/>
              <a:t>, </a:t>
            </a:r>
            <a:r>
              <a:rPr lang="en-US" i="1" dirty="0" err="1"/>
              <a:t>accessoryType</a:t>
            </a:r>
            <a:r>
              <a:rPr lang="en-US" i="1" dirty="0"/>
              <a:t>, geometry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979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0B47B-E803-49A9-B222-846116A98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B7E543-D942-4D1A-8C53-30B86ADCB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7DA30C-8B5D-4A68-A060-B6B3CD311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A7494F-BBAD-4899-BF63-C9EB68AB6289}"/>
              </a:ext>
            </a:extLst>
          </p:cNvPr>
          <p:cNvSpPr txBox="1"/>
          <p:nvPr/>
        </p:nvSpPr>
        <p:spPr>
          <a:xfrm>
            <a:off x="143435" y="2356685"/>
            <a:ext cx="17301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Output: Burnaby Sewer MUDDI GML</a:t>
            </a:r>
          </a:p>
        </p:txBody>
      </p:sp>
    </p:spTree>
    <p:extLst>
      <p:ext uri="{BB962C8B-B14F-4D97-AF65-F5344CB8AC3E}">
        <p14:creationId xmlns:p14="http://schemas.microsoft.com/office/powerpoint/2010/main" val="599588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2503C48-FBC9-49D2-AF47-500DE2596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4C4F61-E12A-403E-A733-8A7AFDD32FFB}"/>
              </a:ext>
            </a:extLst>
          </p:cNvPr>
          <p:cNvSpPr txBox="1"/>
          <p:nvPr/>
        </p:nvSpPr>
        <p:spPr>
          <a:xfrm>
            <a:off x="0" y="3245539"/>
            <a:ext cx="2563906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Output: </a:t>
            </a:r>
          </a:p>
          <a:p>
            <a:r>
              <a:rPr lang="en-US" dirty="0"/>
              <a:t>MUDDI GML: Burnaby Sewer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3D line geometry for network links interpolated from source start, end heights</a:t>
            </a:r>
          </a:p>
        </p:txBody>
      </p:sp>
    </p:spTree>
    <p:extLst>
      <p:ext uri="{BB962C8B-B14F-4D97-AF65-F5344CB8AC3E}">
        <p14:creationId xmlns:p14="http://schemas.microsoft.com/office/powerpoint/2010/main" val="1979752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8AF7A6-70A0-4605-9A36-106588ED8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4C4F61-E12A-403E-A733-8A7AFDD32FFB}"/>
              </a:ext>
            </a:extLst>
          </p:cNvPr>
          <p:cNvSpPr txBox="1"/>
          <p:nvPr/>
        </p:nvSpPr>
        <p:spPr>
          <a:xfrm>
            <a:off x="0" y="3245539"/>
            <a:ext cx="256390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Output: </a:t>
            </a:r>
          </a:p>
          <a:p>
            <a:r>
              <a:rPr lang="en-US" dirty="0"/>
              <a:t>MUDDI GML: Burnaby Sewer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xlink_href</a:t>
            </a:r>
            <a:r>
              <a:rPr lang="en-US" sz="1600" dirty="0"/>
              <a:t> to associate edges with nodes for topology</a:t>
            </a:r>
          </a:p>
        </p:txBody>
      </p:sp>
    </p:spTree>
    <p:extLst>
      <p:ext uri="{BB962C8B-B14F-4D97-AF65-F5344CB8AC3E}">
        <p14:creationId xmlns:p14="http://schemas.microsoft.com/office/powerpoint/2010/main" val="3196410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E6E85-FFFC-4688-AD32-D5B5D0C57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CityGML3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91306-4D54-425B-AA2C-1EDC59EF92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Montreal CityGML2 to CityGML3</a:t>
            </a:r>
          </a:p>
          <a:p>
            <a:r>
              <a:rPr lang="en-US" dirty="0"/>
              <a:t>IFC to CityGML3 - duplex</a:t>
            </a:r>
          </a:p>
        </p:txBody>
      </p:sp>
    </p:spTree>
    <p:extLst>
      <p:ext uri="{BB962C8B-B14F-4D97-AF65-F5344CB8AC3E}">
        <p14:creationId xmlns:p14="http://schemas.microsoft.com/office/powerpoint/2010/main" val="35834955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536</Words>
  <Application>Microsoft Office PowerPoint</Application>
  <PresentationFormat>Widescreen</PresentationFormat>
  <Paragraphs>58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Code Sprint 2023:  MUDDI GML Writing with FME CityGML3 Tests</vt:lpstr>
      <vt:lpstr>PowerPoint Presentation</vt:lpstr>
      <vt:lpstr>PowerPoint Presentation</vt:lpstr>
      <vt:lpstr>Data Transform Process</vt:lpstr>
      <vt:lpstr>Validation Errors</vt:lpstr>
      <vt:lpstr>PowerPoint Presentation</vt:lpstr>
      <vt:lpstr>PowerPoint Presentation</vt:lpstr>
      <vt:lpstr>PowerPoint Presentation</vt:lpstr>
      <vt:lpstr>CityGML3</vt:lpstr>
      <vt:lpstr>Montreal CityGML2 to 3: FME Workflow</vt:lpstr>
      <vt:lpstr>Montreal CityGML2 to 3: Output</vt:lpstr>
      <vt:lpstr>IFC Input: Duplex_A_20110907.ifc</vt:lpstr>
      <vt:lpstr>IFC to CityGML3 FME workflow (Dave Campanas)</vt:lpstr>
      <vt:lpstr>PowerPoint Presentation</vt:lpstr>
      <vt:lpstr>PowerPoint Presentation</vt:lpstr>
      <vt:lpstr>IFC to CityGML3 FME workflow pt3</vt:lpstr>
      <vt:lpstr>CityGML3 output: BuildingConstructiveElement</vt:lpstr>
      <vt:lpstr>CityGML3 output: BuildingRoom with generic attributes</vt:lpstr>
      <vt:lpstr>CityGML3 output: BuildingRoom with generic attributes</vt:lpstr>
      <vt:lpstr>Conclusions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Dean Hintz</dc:creator>
  <cp:lastModifiedBy>Dean Hintz</cp:lastModifiedBy>
  <cp:revision>23</cp:revision>
  <dcterms:created xsi:type="dcterms:W3CDTF">2023-11-01T11:32:16Z</dcterms:created>
  <dcterms:modified xsi:type="dcterms:W3CDTF">2023-11-01T21:57:35Z</dcterms:modified>
</cp:coreProperties>
</file>

<file path=docProps/thumbnail.jpeg>
</file>